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70" r:id="rId4"/>
    <p:sldId id="271" r:id="rId5"/>
    <p:sldId id="258" r:id="rId6"/>
    <p:sldId id="272" r:id="rId7"/>
    <p:sldId id="264" r:id="rId8"/>
    <p:sldId id="259" r:id="rId9"/>
    <p:sldId id="284" r:id="rId10"/>
    <p:sldId id="260" r:id="rId11"/>
    <p:sldId id="262" r:id="rId12"/>
    <p:sldId id="263" r:id="rId13"/>
    <p:sldId id="274" r:id="rId14"/>
    <p:sldId id="273" r:id="rId15"/>
    <p:sldId id="275" r:id="rId16"/>
    <p:sldId id="276" r:id="rId17"/>
    <p:sldId id="283" r:id="rId18"/>
    <p:sldId id="279" r:id="rId19"/>
    <p:sldId id="280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E5A1CD-D468-420B-8B4F-4CBF9DAE7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E8C6A-63D5-4848-A2E1-676DFC5707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5C54F-79A5-4110-883D-FF3A4A5CC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C9CDA-8E96-41E3-9CB6-7DCB355FF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3E8DE-D6FA-4060-8787-6F527A99D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0B7B3-4904-4E61-B975-281149765C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01599-8EFE-461D-AC9E-12EF754FF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65D2A-6960-4661-9030-300127468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FF94C-6542-4076-B8A7-972440C18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2A194-1EC1-4D04-8B1F-B5EF643994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B6CE4-C09F-4EE7-9058-2A8770E9A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37F1AC1-45C3-44AA-B2E5-8CF378A460A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688"/>
            <a:ext cx="9144000" cy="33843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2"/>
                </a:solidFill>
                <a:effectLst/>
              </a:rPr>
              <a:t>Березниковская </a:t>
            </a:r>
            <a:r>
              <a:rPr lang="ru-RU" sz="2800" dirty="0" smtClean="0">
                <a:solidFill>
                  <a:schemeClr val="bg2"/>
                </a:solidFill>
                <a:effectLst/>
              </a:rPr>
              <a:t>ООШ</a:t>
            </a:r>
            <a:r>
              <a:rPr lang="ru-RU" sz="2800" dirty="0">
                <a:solidFill>
                  <a:schemeClr val="bg2"/>
                </a:solidFill>
                <a:effectLst/>
              </a:rPr>
              <a:t/>
            </a:r>
            <a:br>
              <a:rPr lang="ru-RU" sz="2800" dirty="0">
                <a:solidFill>
                  <a:schemeClr val="bg2"/>
                </a:solidFill>
                <a:effectLst/>
              </a:rPr>
            </a:br>
            <a:r>
              <a:rPr lang="ru-RU" sz="6600" b="1" dirty="0" smtClean="0">
                <a:solidFill>
                  <a:schemeClr val="bg2"/>
                </a:solidFill>
                <a:effectLst/>
              </a:rPr>
              <a:t>история деревни Землево</a:t>
            </a:r>
            <a:endParaRPr lang="ru-RU" sz="66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5145"/>
            <a:ext cx="8748464" cy="1872506"/>
          </a:xfrm>
        </p:spPr>
        <p:txBody>
          <a:bodyPr/>
          <a:lstStyle/>
          <a:p>
            <a:pPr algn="r">
              <a:lnSpc>
                <a:spcPct val="80000"/>
              </a:lnSpc>
            </a:pPr>
            <a:endParaRPr lang="ru-RU" sz="1800" dirty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2800" dirty="0">
                <a:solidFill>
                  <a:schemeClr val="bg2"/>
                </a:solidFill>
              </a:rPr>
              <a:t>Работа </a:t>
            </a:r>
            <a:r>
              <a:rPr lang="ru-RU" sz="2800" dirty="0" err="1" smtClean="0">
                <a:solidFill>
                  <a:schemeClr val="bg2"/>
                </a:solidFill>
              </a:rPr>
              <a:t>Боруновой</a:t>
            </a:r>
            <a:r>
              <a:rPr lang="ru-RU" sz="2800" dirty="0" smtClean="0">
                <a:solidFill>
                  <a:schemeClr val="bg2"/>
                </a:solidFill>
              </a:rPr>
              <a:t> Валерии, 9 </a:t>
            </a:r>
            <a:r>
              <a:rPr lang="ru-RU" sz="2800" dirty="0" err="1">
                <a:solidFill>
                  <a:schemeClr val="bg2"/>
                </a:solidFill>
              </a:rPr>
              <a:t>кл</a:t>
            </a:r>
            <a:r>
              <a:rPr lang="ru-RU" sz="2800" dirty="0">
                <a:solidFill>
                  <a:schemeClr val="bg2"/>
                </a:solidFill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ru-RU" sz="2800" dirty="0">
                <a:solidFill>
                  <a:schemeClr val="bg2"/>
                </a:solidFill>
              </a:rPr>
              <a:t>Руководитель Кузнецова Н. в.</a:t>
            </a:r>
          </a:p>
          <a:p>
            <a:pPr>
              <a:lnSpc>
                <a:spcPct val="80000"/>
              </a:lnSpc>
            </a:pPr>
            <a:endParaRPr lang="ru-RU" sz="2200" b="1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bg2"/>
                </a:solidFill>
              </a:rPr>
              <a:t>2013 </a:t>
            </a:r>
            <a:r>
              <a:rPr lang="ru-RU" sz="2200" b="1" dirty="0">
                <a:solidFill>
                  <a:schemeClr val="bg2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78855" name="Picture 7" descr="C:\Users\наталья-пк\Documents\краеведение\ДЕРЕВНИ\Иванково\P911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40152" y="-243408"/>
            <a:ext cx="3491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Храм </a:t>
            </a:r>
            <a:endParaRPr lang="ru-RU" sz="2800" dirty="0" smtClean="0"/>
          </a:p>
          <a:p>
            <a:r>
              <a:rPr lang="ru-RU" sz="2800" dirty="0" smtClean="0"/>
              <a:t>во </a:t>
            </a:r>
            <a:r>
              <a:rPr lang="ru-RU" sz="2800" dirty="0"/>
              <a:t>Имя Казанской Иконы </a:t>
            </a:r>
            <a:endParaRPr lang="ru-RU" sz="2800" dirty="0" smtClean="0"/>
          </a:p>
          <a:p>
            <a:r>
              <a:rPr lang="ru-RU" sz="2800" dirty="0" smtClean="0"/>
              <a:t>Божией </a:t>
            </a:r>
            <a:r>
              <a:rPr lang="ru-RU" sz="2800" dirty="0"/>
              <a:t>Матери </a:t>
            </a:r>
            <a:endParaRPr lang="ru-RU" sz="2800" dirty="0" smtClean="0"/>
          </a:p>
          <a:p>
            <a:r>
              <a:rPr lang="ru-RU" sz="2800" dirty="0" smtClean="0"/>
              <a:t>в Иванково на Лиге построен </a:t>
            </a:r>
            <a:r>
              <a:rPr lang="ru-RU" sz="2800" dirty="0"/>
              <a:t>в 1813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Герб </a:t>
            </a:r>
            <a:r>
              <a:rPr lang="ru-RU" dirty="0" err="1" smtClean="0">
                <a:solidFill>
                  <a:srgbClr val="002060"/>
                </a:solidFill>
              </a:rPr>
              <a:t>Красенских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наталья-пк\Pictures\krasenskie8_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390987" cy="38767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05472"/>
            <a:ext cx="5184576" cy="4752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t="7728" b="9335"/>
          <a:stretch>
            <a:fillRect/>
          </a:stretch>
        </p:blipFill>
        <p:spPr bwMode="auto">
          <a:xfrm>
            <a:off x="1835696" y="0"/>
            <a:ext cx="5472608" cy="21328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краевед книги карты\ф1354 оп606 ч2\0030.jpg"/>
          <p:cNvPicPr>
            <a:picLocks noGrp="1"/>
          </p:cNvPicPr>
          <p:nvPr>
            <p:ph idx="1"/>
          </p:nvPr>
        </p:nvPicPr>
        <p:blipFill>
          <a:blip r:embed="rId2" cstate="print"/>
          <a:srcRect l="10838" t="51932" r="43376" b="20968"/>
          <a:stretch>
            <a:fillRect/>
          </a:stretch>
        </p:blipFill>
        <p:spPr bwMode="auto">
          <a:xfrm>
            <a:off x="539552" y="188640"/>
            <a:ext cx="80648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0212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Алфавит к Экономическим примечаниям . Лист 30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381000"/>
            <a:ext cx="2746648" cy="628836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Ярославские губернские ведомости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61662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1412776"/>
            <a:ext cx="2699792" cy="4176464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Ярославские губернские  ведомости ноябрь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1861 г.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r="5563"/>
          <a:stretch>
            <a:fillRect/>
          </a:stretch>
        </p:blipFill>
        <p:spPr bwMode="auto">
          <a:xfrm>
            <a:off x="0" y="0"/>
            <a:ext cx="6732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краевед книги карты\Maps_Mende_1V_18X_Yaroslavskaya\SWC-1.4 - копи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552728" cy="62646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381000"/>
            <a:ext cx="2699792" cy="5856312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Карта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Менде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1855-1857 гг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Колхозники на строительстве дороги в Андреевское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93186" name="Picture 2" descr="C:\Users\наталья-пк\Pictures\MP Navigator EX\2013_10_20\IMG_001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761516" cy="468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талья-пк\Pictures\MP Navigator EX\2013_09_28\IMG_0003 - копия.jpg"/>
          <p:cNvPicPr>
            <a:picLocks noGrp="1"/>
          </p:cNvPicPr>
          <p:nvPr>
            <p:ph idx="1"/>
          </p:nvPr>
        </p:nvPicPr>
        <p:blipFill>
          <a:blip r:embed="rId2" cstate="print"/>
          <a:srcRect l="32383" t="10896" r="7457" b="3677"/>
          <a:stretch>
            <a:fillRect/>
          </a:stretch>
        </p:blipFill>
        <p:spPr bwMode="auto">
          <a:xfrm>
            <a:off x="827584" y="476672"/>
            <a:ext cx="6480720" cy="60486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C:\Users\наталья-пк\Documents\фото комплекса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57616" cy="6118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2"/>
                </a:solidFill>
              </a:rPr>
              <a:t/>
            </a:r>
            <a:br>
              <a:rPr lang="ru-RU" sz="4000" dirty="0" smtClean="0">
                <a:solidFill>
                  <a:schemeClr val="bg2"/>
                </a:solidFill>
              </a:rPr>
            </a:br>
            <a:r>
              <a:rPr lang="ru-RU" sz="4000" dirty="0">
                <a:solidFill>
                  <a:schemeClr val="bg2"/>
                </a:solidFill>
              </a:rPr>
              <a:t/>
            </a:r>
            <a:br>
              <a:rPr lang="ru-RU" sz="4000" dirty="0">
                <a:solidFill>
                  <a:schemeClr val="bg2"/>
                </a:solidFill>
              </a:rPr>
            </a:br>
            <a:r>
              <a:rPr lang="ru-RU" sz="4000" dirty="0" smtClean="0">
                <a:solidFill>
                  <a:schemeClr val="bg2"/>
                </a:solidFill>
              </a:rPr>
              <a:t/>
            </a:r>
            <a:br>
              <a:rPr lang="ru-RU" sz="4000" dirty="0" smtClean="0">
                <a:solidFill>
                  <a:schemeClr val="bg2"/>
                </a:solidFill>
              </a:rPr>
            </a:br>
            <a:r>
              <a:rPr lang="ru-RU" sz="4000" dirty="0">
                <a:solidFill>
                  <a:schemeClr val="bg2"/>
                </a:solidFill>
              </a:rPr>
              <a:t/>
            </a:r>
            <a:br>
              <a:rPr lang="ru-RU" sz="4000" dirty="0">
                <a:solidFill>
                  <a:schemeClr val="bg2"/>
                </a:solidFill>
              </a:rPr>
            </a:br>
            <a:r>
              <a:rPr lang="ru-RU" sz="4000" dirty="0" smtClean="0">
                <a:solidFill>
                  <a:schemeClr val="bg2"/>
                </a:solidFill>
              </a:rPr>
              <a:t/>
            </a:r>
            <a:br>
              <a:rPr lang="ru-RU" sz="4000" dirty="0" smtClean="0">
                <a:solidFill>
                  <a:schemeClr val="bg2"/>
                </a:solidFill>
              </a:rPr>
            </a:br>
            <a:r>
              <a:rPr lang="ru-RU" sz="4000" dirty="0">
                <a:solidFill>
                  <a:schemeClr val="bg2"/>
                </a:solidFill>
              </a:rPr>
              <a:t/>
            </a:r>
            <a:br>
              <a:rPr lang="ru-RU" sz="4000" dirty="0">
                <a:solidFill>
                  <a:schemeClr val="bg2"/>
                </a:solidFill>
              </a:rPr>
            </a:br>
            <a:r>
              <a:rPr lang="ru-RU" sz="4000" dirty="0" smtClean="0">
                <a:solidFill>
                  <a:schemeClr val="bg2"/>
                </a:solidFill>
              </a:rPr>
              <a:t/>
            </a:r>
            <a:br>
              <a:rPr lang="ru-RU" sz="4000" dirty="0" smtClean="0">
                <a:solidFill>
                  <a:schemeClr val="bg2"/>
                </a:solidFill>
              </a:rPr>
            </a:br>
            <a:r>
              <a:rPr lang="ru-RU" sz="4000" dirty="0">
                <a:solidFill>
                  <a:schemeClr val="bg2"/>
                </a:solidFill>
              </a:rPr>
              <a:t/>
            </a:r>
            <a:br>
              <a:rPr lang="ru-RU" sz="4000" dirty="0">
                <a:solidFill>
                  <a:schemeClr val="bg2"/>
                </a:solidFill>
              </a:rPr>
            </a:br>
            <a:r>
              <a:rPr lang="ru-RU" sz="4000" dirty="0" smtClean="0">
                <a:solidFill>
                  <a:schemeClr val="bg2"/>
                </a:solidFill>
              </a:rPr>
              <a:t/>
            </a:r>
            <a:br>
              <a:rPr lang="ru-RU" sz="4000" dirty="0" smtClean="0">
                <a:solidFill>
                  <a:schemeClr val="bg2"/>
                </a:solidFill>
              </a:rPr>
            </a:br>
            <a:r>
              <a:rPr lang="ru-RU" sz="4000" dirty="0" smtClean="0">
                <a:solidFill>
                  <a:schemeClr val="bg2"/>
                </a:solidFill>
              </a:rPr>
              <a:t>Цель работы: составить рассказ о прошлом деревни Землево, обобщив все доступные материалы, изучить как можно больше источников, систематизировать и проанализировать полученные данные и изложить результат в увлекательной для посетителей музея форме.</a:t>
            </a:r>
            <a:br>
              <a:rPr lang="ru-RU" sz="4000" dirty="0" smtClean="0">
                <a:solidFill>
                  <a:schemeClr val="bg2"/>
                </a:solidFill>
              </a:rPr>
            </a:br>
            <a:endParaRPr lang="ru-RU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талья-пк\Pictures\MP Navigator EX\2013_09_24\IMG_0013 - копия (2).jpg"/>
          <p:cNvPicPr>
            <a:picLocks noGrp="1"/>
          </p:cNvPicPr>
          <p:nvPr>
            <p:ph idx="1"/>
          </p:nvPr>
        </p:nvPicPr>
        <p:blipFill>
          <a:blip r:embed="rId2" cstate="print"/>
          <a:srcRect l="2212" t="2669" r="537" b="1775"/>
          <a:stretch>
            <a:fillRect/>
          </a:stretch>
        </p:blipFill>
        <p:spPr bwMode="auto">
          <a:xfrm>
            <a:off x="179512" y="1484784"/>
            <a:ext cx="8784976" cy="4824536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Использованные источники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pPr lvl="0"/>
            <a:r>
              <a:rPr lang="ru-RU" sz="2200" dirty="0">
                <a:solidFill>
                  <a:srgbClr val="002060"/>
                </a:solidFill>
              </a:rPr>
              <a:t>«Алфавит экономических примечаний к планам генерального межевания» (РГАДА)</a:t>
            </a:r>
          </a:p>
          <a:p>
            <a:pPr lvl="0"/>
            <a:r>
              <a:rPr lang="ru-RU" sz="2200" dirty="0">
                <a:solidFill>
                  <a:srgbClr val="002060"/>
                </a:solidFill>
              </a:rPr>
              <a:t>Готье Ю. В.  «Замосковный край в XVII веке. Опыт исследования по истории экономического быта Московской Руси»)</a:t>
            </a:r>
          </a:p>
          <a:p>
            <a:pPr lvl="0"/>
            <a:r>
              <a:rPr lang="ru-RU" sz="2200" dirty="0">
                <a:solidFill>
                  <a:srgbClr val="002060"/>
                </a:solidFill>
              </a:rPr>
              <a:t> Лапшина С. А. «Помещичье землевладение на территории Борисоглебского района»</a:t>
            </a:r>
          </a:p>
          <a:p>
            <a:pPr lvl="0"/>
            <a:r>
              <a:rPr lang="ru-RU" sz="2200" dirty="0">
                <a:solidFill>
                  <a:srgbClr val="002060"/>
                </a:solidFill>
              </a:rPr>
              <a:t> Лапшина С. А., Субботин А. Н.  «Путеводитель по Борисоглебскому району».изд «Факел», 2013.</a:t>
            </a:r>
          </a:p>
          <a:p>
            <a:pPr lvl="0"/>
            <a:r>
              <a:rPr lang="ru-RU" sz="2200" dirty="0">
                <a:solidFill>
                  <a:srgbClr val="002060"/>
                </a:solidFill>
              </a:rPr>
              <a:t>Ярославские губернские ведомости.(ГАЯО</a:t>
            </a:r>
            <a:r>
              <a:rPr lang="ru-RU" sz="22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</a:rPr>
              <a:t>Метрическая записная книга на 1789 г. Петровского уезда Покровского что на Лиге десятка. Рост. архив, Ф-196, оп. 1, д.137. л.243-247;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</a:rPr>
              <a:t>Рост. архив, Ф-372, оп.2</a:t>
            </a:r>
          </a:p>
          <a:p>
            <a:pPr lvl="0"/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114800"/>
          </a:xfrm>
        </p:spPr>
        <p:txBody>
          <a:bodyPr/>
          <a:lstStyle/>
          <a:p>
            <a:pPr>
              <a:buNone/>
            </a:pPr>
            <a:r>
              <a:rPr lang="ru-RU" sz="62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000" dirty="0">
                <a:solidFill>
                  <a:schemeClr val="bg2"/>
                </a:solidFill>
              </a:rPr>
              <a:t>План </a:t>
            </a:r>
            <a:r>
              <a:rPr lang="ru-RU" sz="3000" dirty="0" smtClean="0">
                <a:solidFill>
                  <a:schemeClr val="bg2"/>
                </a:solidFill>
              </a:rPr>
              <a:t>работы</a:t>
            </a:r>
          </a:p>
          <a:p>
            <a:pPr algn="ctr">
              <a:buFont typeface="Wingdings" pitchFamily="2" charset="2"/>
              <a:buNone/>
            </a:pPr>
            <a:endParaRPr lang="ru-RU" sz="3000" dirty="0">
              <a:solidFill>
                <a:schemeClr val="bg2"/>
              </a:solidFill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Введение.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Цель и методы работы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Актуальность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Краткая характеристика источников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История деревни Землево. Результат исследования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Заключение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Примечания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Использованная литература.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Приложение 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наталья-пк\Pictures\MP Navigator EX\2013_09_24\IMG_0012 - копия.jpg"/>
          <p:cNvPicPr/>
          <p:nvPr/>
        </p:nvPicPr>
        <p:blipFill>
          <a:blip r:embed="rId2" cstate="print"/>
          <a:srcRect r="16306"/>
          <a:stretch>
            <a:fillRect/>
          </a:stretch>
        </p:blipFill>
        <p:spPr bwMode="auto">
          <a:xfrm>
            <a:off x="0" y="188640"/>
            <a:ext cx="9144000" cy="56886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наталья-пк\Documents\незакончен\1172597_BIG_1_0 - копия.jpg"/>
          <p:cNvPicPr/>
          <p:nvPr/>
        </p:nvPicPr>
        <p:blipFill>
          <a:blip r:embed="rId2" cstate="print"/>
          <a:srcRect l="29507" t="2842" b="27355"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3968" y="4581128"/>
            <a:ext cx="1368152" cy="57606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rgbClr val="002060"/>
                </a:solidFill>
              </a:rPr>
              <a:t>На 2014 год в деревне 36 домов из них 27 жилых, в которых проживает 33 человека. Фамилии: Кузнецовы, Тетерины, Чистяковы, </a:t>
            </a:r>
            <a:r>
              <a:rPr lang="ru-RU" sz="4000" dirty="0" err="1">
                <a:solidFill>
                  <a:srgbClr val="002060"/>
                </a:solidFill>
              </a:rPr>
              <a:t>Камараковы</a:t>
            </a:r>
            <a:r>
              <a:rPr lang="ru-RU" sz="4000" dirty="0">
                <a:solidFill>
                  <a:srgbClr val="002060"/>
                </a:solidFill>
              </a:rPr>
              <a:t>, </a:t>
            </a:r>
            <a:r>
              <a:rPr lang="ru-RU" sz="4000" dirty="0" err="1">
                <a:solidFill>
                  <a:srgbClr val="002060"/>
                </a:solidFill>
              </a:rPr>
              <a:t>Шарыбины</a:t>
            </a:r>
            <a:r>
              <a:rPr lang="ru-RU" sz="4000" dirty="0">
                <a:solidFill>
                  <a:srgbClr val="002060"/>
                </a:solidFill>
              </a:rPr>
              <a:t>, Романов, </a:t>
            </a:r>
            <a:r>
              <a:rPr lang="ru-RU" sz="4000" dirty="0" err="1">
                <a:solidFill>
                  <a:srgbClr val="002060"/>
                </a:solidFill>
              </a:rPr>
              <a:t>Голодалов</a:t>
            </a:r>
            <a:r>
              <a:rPr lang="ru-RU" sz="4000" dirty="0">
                <a:solidFill>
                  <a:srgbClr val="002060"/>
                </a:solidFill>
              </a:rPr>
              <a:t>, Коршунов, Седов, </a:t>
            </a:r>
            <a:r>
              <a:rPr lang="ru-RU" sz="4000" dirty="0" err="1">
                <a:solidFill>
                  <a:srgbClr val="002060"/>
                </a:solidFill>
              </a:rPr>
              <a:t>Колгашкины</a:t>
            </a:r>
            <a:r>
              <a:rPr lang="ru-RU" sz="4000" dirty="0">
                <a:solidFill>
                  <a:srgbClr val="002060"/>
                </a:solidFill>
              </a:rPr>
              <a:t>, Сигов, Годуновы, Петухов, Воробьевы, Лаврина, Киселевы.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229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6" name="Рисунок 5" descr="D:\краевед книги карты\ПГМ 1Ярославская Петровский уезд 1в\16 - копия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339752" y="476672"/>
            <a:ext cx="1440160" cy="720080"/>
          </a:xfrm>
          <a:prstGeom prst="rect">
            <a:avLst/>
          </a:prstGeom>
          <a:noFill/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67544" y="5877272"/>
            <a:ext cx="835292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Планы генерального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межевани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1792 г. Петровский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уезд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наталья-пк\Pictures\MP Navigator EX\2013_11_18\IMG_0002 - копия.jpg"/>
          <p:cNvPicPr/>
          <p:nvPr/>
        </p:nvPicPr>
        <p:blipFill>
          <a:blip r:embed="rId2" cstate="print"/>
          <a:srcRect l="1757" t="3640" b="8146"/>
          <a:stretch>
            <a:fillRect/>
          </a:stretch>
        </p:blipFill>
        <p:spPr bwMode="auto">
          <a:xfrm>
            <a:off x="467544" y="188640"/>
            <a:ext cx="8352928" cy="6336704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8144" y="260648"/>
            <a:ext cx="280831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Дорога на Иванково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0872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Подольский стан - №12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4210" name="Picture 2" descr="D:\краевед книги карты\Старый уезд Ростовский - границы и станы_files\rostovskii-uez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2353" b="21340"/>
          <a:stretch>
            <a:fillRect/>
          </a:stretch>
        </p:blipFill>
        <p:spPr bwMode="auto">
          <a:xfrm>
            <a:off x="1259632" y="809328"/>
            <a:ext cx="604867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325</TotalTime>
  <Words>266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Текстура</vt:lpstr>
      <vt:lpstr>Березниковская ООШ история деревни Землево</vt:lpstr>
      <vt:lpstr>         Цель работы: составить рассказ о прошлом деревни Землево, обобщив все доступные материалы, изучить как можно больше источников, систематизировать и проанализировать полученные данные и изложить результат в увлекательной для посетителей музея форме. </vt:lpstr>
      <vt:lpstr>Слайд 3</vt:lpstr>
      <vt:lpstr>Слайд 4</vt:lpstr>
      <vt:lpstr>Слайд 5</vt:lpstr>
      <vt:lpstr>Слайд 6</vt:lpstr>
      <vt:lpstr>Слайд 7</vt:lpstr>
      <vt:lpstr>Слайд 8</vt:lpstr>
      <vt:lpstr>Подольский стан - №12</vt:lpstr>
      <vt:lpstr>Слайд 10</vt:lpstr>
      <vt:lpstr>Герб Красенских</vt:lpstr>
      <vt:lpstr>Слайд 12</vt:lpstr>
      <vt:lpstr>Слайд 13</vt:lpstr>
      <vt:lpstr>Ярославские губернские ведомости</vt:lpstr>
      <vt:lpstr>Ярославские губернские  ведомости ноябрь  1861 г.</vt:lpstr>
      <vt:lpstr>Карта  Менде 1855-1857 гг </vt:lpstr>
      <vt:lpstr>Колхозники на строительстве дороги в Андреевское</vt:lpstr>
      <vt:lpstr>Слайд 18</vt:lpstr>
      <vt:lpstr>Слайд 19</vt:lpstr>
      <vt:lpstr>Слайд 20</vt:lpstr>
      <vt:lpstr>Использованные источники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наталья-пк</cp:lastModifiedBy>
  <cp:revision>17</cp:revision>
  <dcterms:created xsi:type="dcterms:W3CDTF">2007-11-14T12:49:38Z</dcterms:created>
  <dcterms:modified xsi:type="dcterms:W3CDTF">2014-04-23T06:14:23Z</dcterms:modified>
</cp:coreProperties>
</file>